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256" r:id="rId2"/>
    <p:sldId id="264" r:id="rId3"/>
    <p:sldId id="258" r:id="rId4"/>
    <p:sldId id="265" r:id="rId5"/>
    <p:sldId id="257" r:id="rId6"/>
    <p:sldId id="266" r:id="rId7"/>
    <p:sldId id="261" r:id="rId8"/>
    <p:sldId id="267" r:id="rId9"/>
    <p:sldId id="260" r:id="rId10"/>
    <p:sldId id="263" r:id="rId11"/>
    <p:sldId id="268" r:id="rId12"/>
    <p:sldId id="276" r:id="rId13"/>
    <p:sldId id="270" r:id="rId14"/>
    <p:sldId id="271" r:id="rId15"/>
    <p:sldId id="278" r:id="rId16"/>
    <p:sldId id="269" r:id="rId17"/>
    <p:sldId id="277" r:id="rId18"/>
    <p:sldId id="275" r:id="rId19"/>
    <p:sldId id="272" r:id="rId20"/>
    <p:sldId id="273" r:id="rId21"/>
    <p:sldId id="274" r:id="rId2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AC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Средний стиль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Светлый стиль 3 -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-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25E5076-3810-47DD-B79F-674D7AD40C01}" styleName="Темный стиль 1 - акцент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-24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26"/>
    </mc:Choice>
    <mc:Fallback>
      <c:style val="26"/>
    </mc:Fallback>
  </mc:AlternateContent>
  <c:chart>
    <c:title>
      <c:tx>
        <c:rich>
          <a:bodyPr/>
          <a:lstStyle/>
          <a:p>
            <a:pPr>
              <a:defRPr sz="2000"/>
            </a:pPr>
            <a:r>
              <a:rPr lang="ru-RU" sz="2000" dirty="0" smtClean="0"/>
              <a:t>Обращения</a:t>
            </a:r>
            <a:r>
              <a:rPr lang="ru-RU" sz="2000" baseline="0" dirty="0" smtClean="0"/>
              <a:t> граждан и юридических лиц в Жлобинский районный исполнительный комитет,</a:t>
            </a:r>
          </a:p>
          <a:p>
            <a:pPr>
              <a:defRPr sz="2000"/>
            </a:pPr>
            <a:r>
              <a:rPr lang="ru-RU" sz="2000" baseline="0" dirty="0" smtClean="0"/>
              <a:t>за 11 месяцев 2013-2015 </a:t>
            </a:r>
            <a:r>
              <a:rPr lang="ru-RU" sz="2000" baseline="0" dirty="0" err="1" smtClean="0"/>
              <a:t>г.г</a:t>
            </a:r>
            <a:r>
              <a:rPr lang="ru-RU" sz="2000" baseline="0" dirty="0" smtClean="0"/>
              <a:t>.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2013 г.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Лист1!$A$2:$A$4</c:f>
              <c:strCache>
                <c:ptCount val="3"/>
                <c:pt idx="0">
                  <c:v>Письменные</c:v>
                </c:pt>
                <c:pt idx="1">
                  <c:v>Электронные</c:v>
                </c:pt>
                <c:pt idx="2">
                  <c:v>Устные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576</c:v>
                </c:pt>
                <c:pt idx="1">
                  <c:v>125</c:v>
                </c:pt>
                <c:pt idx="2">
                  <c:v>362</c:v>
                </c:pt>
              </c:numCache>
            </c:numRef>
          </c:val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2014 г.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Лист1!$A$2:$A$4</c:f>
              <c:strCache>
                <c:ptCount val="3"/>
                <c:pt idx="0">
                  <c:v>Письменные</c:v>
                </c:pt>
                <c:pt idx="1">
                  <c:v>Электронные</c:v>
                </c:pt>
                <c:pt idx="2">
                  <c:v>Устные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495</c:v>
                </c:pt>
                <c:pt idx="1">
                  <c:v>131</c:v>
                </c:pt>
                <c:pt idx="2">
                  <c:v>237</c:v>
                </c:pt>
              </c:numCache>
            </c:numRef>
          </c:val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2015 г.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Лист1!$A$2:$A$4</c:f>
              <c:strCache>
                <c:ptCount val="3"/>
                <c:pt idx="0">
                  <c:v>Письменные</c:v>
                </c:pt>
                <c:pt idx="1">
                  <c:v>Электронные</c:v>
                </c:pt>
                <c:pt idx="2">
                  <c:v>Устные</c:v>
                </c:pt>
              </c:strCache>
            </c:strRef>
          </c:cat>
          <c:val>
            <c:numRef>
              <c:f>Лист1!$D$2:$D$4</c:f>
              <c:numCache>
                <c:formatCode>General</c:formatCode>
                <c:ptCount val="3"/>
                <c:pt idx="0">
                  <c:v>425</c:v>
                </c:pt>
                <c:pt idx="1">
                  <c:v>187</c:v>
                </c:pt>
                <c:pt idx="2">
                  <c:v>213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3534336"/>
        <c:axId val="33535872"/>
      </c:barChart>
      <c:catAx>
        <c:axId val="33534336"/>
        <c:scaling>
          <c:orientation val="minMax"/>
        </c:scaling>
        <c:delete val="0"/>
        <c:axPos val="b"/>
        <c:majorTickMark val="out"/>
        <c:minorTickMark val="none"/>
        <c:tickLblPos val="nextTo"/>
        <c:crossAx val="33535872"/>
        <c:crosses val="autoZero"/>
        <c:auto val="1"/>
        <c:lblAlgn val="ctr"/>
        <c:lblOffset val="100"/>
        <c:noMultiLvlLbl val="0"/>
      </c:catAx>
      <c:valAx>
        <c:axId val="3353587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3353433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600">
          <a:latin typeface="Times New Roman" pitchFamily="18" charset="0"/>
          <a:cs typeface="Times New Roman" pitchFamily="18" charset="0"/>
        </a:defRPr>
      </a:pPr>
      <a:endParaRPr lang="ru-RU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26"/>
    </mc:Choice>
    <mc:Fallback>
      <c:style val="26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2014 г.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Лист1!$A$2</c:f>
              <c:strCache>
                <c:ptCount val="1"/>
                <c:pt idx="0">
                  <c:v>Принято граждан</c:v>
                </c:pt>
              </c:strCache>
            </c:strRef>
          </c:cat>
          <c:val>
            <c:numRef>
              <c:f>Лист1!$B$2</c:f>
              <c:numCache>
                <c:formatCode>General</c:formatCode>
                <c:ptCount val="1"/>
                <c:pt idx="0">
                  <c:v>96</c:v>
                </c:pt>
              </c:numCache>
            </c:numRef>
          </c:val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2015 г.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Лист1!$A$2</c:f>
              <c:strCache>
                <c:ptCount val="1"/>
                <c:pt idx="0">
                  <c:v>Принято граждан</c:v>
                </c:pt>
              </c:strCache>
            </c:strRef>
          </c:cat>
          <c:val>
            <c:numRef>
              <c:f>Лист1!$C$2</c:f>
              <c:numCache>
                <c:formatCode>General</c:formatCode>
                <c:ptCount val="1"/>
                <c:pt idx="0">
                  <c:v>110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3731712"/>
        <c:axId val="33733248"/>
      </c:barChart>
      <c:catAx>
        <c:axId val="33731712"/>
        <c:scaling>
          <c:orientation val="minMax"/>
        </c:scaling>
        <c:delete val="0"/>
        <c:axPos val="b"/>
        <c:majorTickMark val="out"/>
        <c:minorTickMark val="none"/>
        <c:tickLblPos val="nextTo"/>
        <c:crossAx val="33733248"/>
        <c:crosses val="autoZero"/>
        <c:auto val="1"/>
        <c:lblAlgn val="ctr"/>
        <c:lblOffset val="100"/>
        <c:noMultiLvlLbl val="0"/>
      </c:catAx>
      <c:valAx>
        <c:axId val="337332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3373171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400">
          <a:latin typeface="Times New Roman" pitchFamily="18" charset="0"/>
          <a:cs typeface="Times New Roman" pitchFamily="18" charset="0"/>
        </a:defRPr>
      </a:pPr>
      <a:endParaRPr lang="ru-RU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26"/>
    </mc:Choice>
    <mc:Fallback>
      <c:style val="2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invertIfNegative val="0"/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/>
              <c:showLegendKey val="0"/>
              <c:showVal val="1"/>
              <c:showCatName val="0"/>
              <c:showSerName val="0"/>
              <c:showPercent val="0"/>
              <c:showBubbleSize val="0"/>
            </c:dLbl>
            <c:showLegendKey val="0"/>
            <c:showVal val="0"/>
            <c:showCatName val="0"/>
            <c:showSerName val="0"/>
            <c:showPercent val="0"/>
            <c:showBubbleSize val="0"/>
          </c:dLbls>
          <c:cat>
            <c:strRef>
              <c:f>Лист1!$A$2:$A$5</c:f>
              <c:strCache>
                <c:ptCount val="4"/>
                <c:pt idx="0">
                  <c:v>Поступило звонков</c:v>
                </c:pt>
                <c:pt idx="1">
                  <c:v>Даны разъяснения</c:v>
                </c:pt>
                <c:pt idx="2">
                  <c:v>Решены</c:v>
                </c:pt>
                <c:pt idx="3">
                  <c:v>На контроле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210</c:v>
                </c:pt>
                <c:pt idx="1">
                  <c:v>113</c:v>
                </c:pt>
                <c:pt idx="2">
                  <c:v>88</c:v>
                </c:pt>
                <c:pt idx="3">
                  <c:v>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3796480"/>
        <c:axId val="33798016"/>
      </c:barChart>
      <c:catAx>
        <c:axId val="33796480"/>
        <c:scaling>
          <c:orientation val="minMax"/>
        </c:scaling>
        <c:delete val="0"/>
        <c:axPos val="b"/>
        <c:majorTickMark val="out"/>
        <c:minorTickMark val="none"/>
        <c:tickLblPos val="nextTo"/>
        <c:crossAx val="33798016"/>
        <c:crosses val="autoZero"/>
        <c:auto val="1"/>
        <c:lblAlgn val="ctr"/>
        <c:lblOffset val="100"/>
        <c:noMultiLvlLbl val="0"/>
      </c:catAx>
      <c:valAx>
        <c:axId val="337980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3379648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100">
          <a:latin typeface="Times New Roman" pitchFamily="18" charset="0"/>
          <a:cs typeface="Times New Roman" pitchFamily="18" charset="0"/>
        </a:defRPr>
      </a:pPr>
      <a:endParaRPr lang="ru-RU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28"/>
    </mc:Choice>
    <mc:Fallback>
      <c:style val="2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Лист1!$A$2:$A$3</c:f>
              <c:strCache>
                <c:ptCount val="2"/>
                <c:pt idx="0">
                  <c:v>Звонки от жителей города</c:v>
                </c:pt>
                <c:pt idx="1">
                  <c:v>Звонки от жителей сельской местности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143</c:v>
                </c:pt>
                <c:pt idx="1">
                  <c:v>67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17683712"/>
        <c:axId val="117685248"/>
      </c:barChart>
      <c:catAx>
        <c:axId val="117683712"/>
        <c:scaling>
          <c:orientation val="minMax"/>
        </c:scaling>
        <c:delete val="0"/>
        <c:axPos val="b"/>
        <c:majorTickMark val="out"/>
        <c:minorTickMark val="none"/>
        <c:tickLblPos val="nextTo"/>
        <c:crossAx val="117685248"/>
        <c:crosses val="autoZero"/>
        <c:auto val="1"/>
        <c:lblAlgn val="ctr"/>
        <c:lblOffset val="100"/>
        <c:noMultiLvlLbl val="0"/>
      </c:catAx>
      <c:valAx>
        <c:axId val="1176852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1176837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100">
          <a:latin typeface="Times New Roman" pitchFamily="18" charset="0"/>
          <a:cs typeface="Times New Roman" pitchFamily="18" charset="0"/>
        </a:defRPr>
      </a:pPr>
      <a:endParaRPr lang="ru-RU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26"/>
    </mc:Choice>
    <mc:Fallback>
      <c:style val="2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319682586405668"/>
          <c:y val="2.7738081247306774E-2"/>
          <c:w val="0.47731044717541143"/>
          <c:h val="0.76227190817565704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mtClean="0"/>
                      <a:t>42%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/>
              <c:tx>
                <c:rich>
                  <a:bodyPr/>
                  <a:lstStyle/>
                  <a:p>
                    <a:pPr>
                      <a:defRPr/>
                    </a:pPr>
                    <a:r>
                      <a:rPr lang="en-US" smtClean="0"/>
                      <a:t>9%</a:t>
                    </a:r>
                    <a:endParaRPr lang="en-US"/>
                  </a:p>
                </c:rich>
              </c:tx>
              <c:numFmt formatCode="0%" sourceLinked="0"/>
              <c:spPr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/>
              <c:tx>
                <c:rich>
                  <a:bodyPr/>
                  <a:lstStyle/>
                  <a:p>
                    <a:pPr>
                      <a:defRPr/>
                    </a:pPr>
                    <a:r>
                      <a:rPr lang="en-US" smtClean="0"/>
                      <a:t>19%</a:t>
                    </a:r>
                    <a:endParaRPr lang="en-US"/>
                  </a:p>
                </c:rich>
              </c:tx>
              <c:numFmt formatCode="0%" sourceLinked="0"/>
              <c:spPr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/>
              <c:tx>
                <c:rich>
                  <a:bodyPr/>
                  <a:lstStyle/>
                  <a:p>
                    <a:pPr>
                      <a:defRPr/>
                    </a:pPr>
                    <a:r>
                      <a:rPr lang="en-US" smtClean="0"/>
                      <a:t>23%</a:t>
                    </a:r>
                    <a:endParaRPr lang="en-US"/>
                  </a:p>
                </c:rich>
              </c:tx>
              <c:numFmt formatCode="0%" sourceLinked="0"/>
              <c:spPr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4"/>
              <c:layout/>
              <c:tx>
                <c:rich>
                  <a:bodyPr/>
                  <a:lstStyle/>
                  <a:p>
                    <a:pPr>
                      <a:defRPr/>
                    </a:pPr>
                    <a:r>
                      <a:rPr lang="en-US" smtClean="0"/>
                      <a:t>7%</a:t>
                    </a:r>
                    <a:endParaRPr lang="en-US" dirty="0"/>
                  </a:p>
                </c:rich>
              </c:tx>
              <c:numFmt formatCode="0%" sourceLinked="0"/>
              <c:spPr/>
              <c:showLegendKey val="0"/>
              <c:showVal val="1"/>
              <c:showCatName val="0"/>
              <c:showSerName val="0"/>
              <c:showPercent val="0"/>
              <c:showBubbleSize val="0"/>
            </c:dLbl>
            <c:numFmt formatCode="0.00%" sourceLinked="0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Лист1!$A$2:$A$6</c:f>
              <c:strCache>
                <c:ptCount val="5"/>
                <c:pt idx="0">
                  <c:v>ЖКХ</c:v>
                </c:pt>
                <c:pt idx="1">
                  <c:v>Медицинское обслуживание</c:v>
                </c:pt>
                <c:pt idx="2">
                  <c:v>Торговое обслуживание</c:v>
                </c:pt>
                <c:pt idx="3">
                  <c:v>Строительство и архитектура</c:v>
                </c:pt>
                <c:pt idx="4">
                  <c:v>Другие сферы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42</c:v>
                </c:pt>
                <c:pt idx="1">
                  <c:v>9</c:v>
                </c:pt>
                <c:pt idx="2">
                  <c:v>19</c:v>
                </c:pt>
                <c:pt idx="3">
                  <c:v>23</c:v>
                </c:pt>
                <c:pt idx="4">
                  <c:v>7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224"/>
        <c:holeSize val="51"/>
      </c:doughnutChart>
    </c:plotArea>
    <c:legend>
      <c:legendPos val="b"/>
      <c:layout/>
      <c:overlay val="0"/>
    </c:legend>
    <c:plotVisOnly val="1"/>
    <c:dispBlanksAs val="zero"/>
    <c:showDLblsOverMax val="0"/>
  </c:chart>
  <c:txPr>
    <a:bodyPr/>
    <a:lstStyle/>
    <a:p>
      <a:pPr>
        <a:defRPr sz="1800"/>
      </a:pPr>
      <a:endParaRPr lang="ru-RU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3842F6-65FE-4D72-9566-CDE744D82C77}" type="doc">
      <dgm:prSet loTypeId="urn:microsoft.com/office/officeart/2005/8/layout/chevron2" loCatId="list" qsTypeId="urn:microsoft.com/office/officeart/2005/8/quickstyle/3d3" qsCatId="3D" csTypeId="urn:microsoft.com/office/officeart/2005/8/colors/colorful3" csCatId="colorful" phldr="1"/>
      <dgm:spPr/>
      <dgm:t>
        <a:bodyPr/>
        <a:lstStyle/>
        <a:p>
          <a:endParaRPr lang="ru-RU"/>
        </a:p>
      </dgm:t>
    </dgm:pt>
    <dgm:pt modelId="{2606BBC1-4F60-4BD3-BD0B-CA40993C13DB}">
      <dgm:prSet phldrT="[Текст]"/>
      <dgm:spPr/>
      <dgm:t>
        <a:bodyPr/>
        <a:lstStyle/>
        <a:p>
          <a:r>
            <a:rPr lang="ru-RU" dirty="0" smtClean="0"/>
            <a:t>ИПГ районного исполнительного комитета</a:t>
          </a:r>
          <a:endParaRPr lang="ru-RU" dirty="0"/>
        </a:p>
      </dgm:t>
    </dgm:pt>
    <dgm:pt modelId="{F07F554C-6795-4324-8E21-77504BF0CB51}" type="parTrans" cxnId="{AC6E72BF-3FFC-4500-A107-47683E1E3F5D}">
      <dgm:prSet/>
      <dgm:spPr/>
      <dgm:t>
        <a:bodyPr/>
        <a:lstStyle/>
        <a:p>
          <a:endParaRPr lang="ru-RU"/>
        </a:p>
      </dgm:t>
    </dgm:pt>
    <dgm:pt modelId="{68DE2062-C682-47D6-ABFC-BB24154239D1}" type="sibTrans" cxnId="{AC6E72BF-3FFC-4500-A107-47683E1E3F5D}">
      <dgm:prSet/>
      <dgm:spPr/>
      <dgm:t>
        <a:bodyPr/>
        <a:lstStyle/>
        <a:p>
          <a:endParaRPr lang="ru-RU"/>
        </a:p>
      </dgm:t>
    </dgm:pt>
    <dgm:pt modelId="{B6AE131A-1CFC-4CAD-A4FA-0DB2735DFC9D}">
      <dgm:prSet phldrT="[Текст]"/>
      <dgm:spPr/>
      <dgm:t>
        <a:bodyPr/>
        <a:lstStyle/>
        <a:p>
          <a:r>
            <a:rPr lang="ru-RU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172</a:t>
          </a:r>
          <a:endParaRPr lang="ru-RU" b="1" dirty="0">
            <a:solidFill>
              <a:srgbClr val="C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813FF85-69BA-4CE3-A357-F3A7199EDC1B}" type="parTrans" cxnId="{98243D1E-C541-4837-B0A2-EFB6C4FC7F92}">
      <dgm:prSet/>
      <dgm:spPr/>
      <dgm:t>
        <a:bodyPr/>
        <a:lstStyle/>
        <a:p>
          <a:endParaRPr lang="ru-RU"/>
        </a:p>
      </dgm:t>
    </dgm:pt>
    <dgm:pt modelId="{FA8FB3CC-41A4-4622-9C03-4773E4D2F700}" type="sibTrans" cxnId="{98243D1E-C541-4837-B0A2-EFB6C4FC7F92}">
      <dgm:prSet/>
      <dgm:spPr/>
      <dgm:t>
        <a:bodyPr/>
        <a:lstStyle/>
        <a:p>
          <a:endParaRPr lang="ru-RU"/>
        </a:p>
      </dgm:t>
    </dgm:pt>
    <dgm:pt modelId="{201DD6A8-62B4-4573-BB8A-B751E7E55C47}">
      <dgm:prSet custT="1"/>
      <dgm:spPr/>
      <dgm:t>
        <a:bodyPr/>
        <a:lstStyle/>
        <a:p>
          <a:r>
            <a:rPr lang="ru-RU" sz="3200" b="1" dirty="0" smtClean="0">
              <a:solidFill>
                <a:srgbClr val="C00000"/>
              </a:solidFill>
              <a:effectLst/>
            </a:rPr>
            <a:t>16</a:t>
          </a:r>
          <a:endParaRPr lang="ru-RU" sz="3200" b="1" dirty="0">
            <a:solidFill>
              <a:srgbClr val="C00000"/>
            </a:solidFill>
            <a:effectLst/>
          </a:endParaRPr>
        </a:p>
      </dgm:t>
    </dgm:pt>
    <dgm:pt modelId="{D6C19474-C9AB-4F36-AAED-C2EC4165BC8A}" type="parTrans" cxnId="{65A3F68D-3FB5-49DF-877C-E4B4A65F32F8}">
      <dgm:prSet/>
      <dgm:spPr/>
      <dgm:t>
        <a:bodyPr/>
        <a:lstStyle/>
        <a:p>
          <a:endParaRPr lang="ru-RU"/>
        </a:p>
      </dgm:t>
    </dgm:pt>
    <dgm:pt modelId="{4A78F885-9B93-4ED4-88B0-F5127F1C8E5A}" type="sibTrans" cxnId="{65A3F68D-3FB5-49DF-877C-E4B4A65F32F8}">
      <dgm:prSet/>
      <dgm:spPr/>
      <dgm:t>
        <a:bodyPr/>
        <a:lstStyle/>
        <a:p>
          <a:endParaRPr lang="ru-RU"/>
        </a:p>
      </dgm:t>
    </dgm:pt>
    <dgm:pt modelId="{E410D137-0254-45C4-9829-BD11FBB50208}">
      <dgm:prSet/>
      <dgm:spPr/>
      <dgm:t>
        <a:bodyPr/>
        <a:lstStyle/>
        <a:p>
          <a:r>
            <a:rPr lang="ru-RU" b="1" u="none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2</a:t>
          </a:r>
          <a:endParaRPr lang="ru-RU" b="1" u="none" dirty="0">
            <a:solidFill>
              <a:srgbClr val="C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ADC11DA-F6CC-411C-8287-CB299A0AA761}" type="parTrans" cxnId="{8E837263-9B8F-4DFA-940B-4A80D8E7E17E}">
      <dgm:prSet/>
      <dgm:spPr/>
      <dgm:t>
        <a:bodyPr/>
        <a:lstStyle/>
        <a:p>
          <a:endParaRPr lang="ru-RU"/>
        </a:p>
      </dgm:t>
    </dgm:pt>
    <dgm:pt modelId="{C08857DB-1B03-4E85-8D9B-BA8765316012}" type="sibTrans" cxnId="{8E837263-9B8F-4DFA-940B-4A80D8E7E17E}">
      <dgm:prSet/>
      <dgm:spPr/>
      <dgm:t>
        <a:bodyPr/>
        <a:lstStyle/>
        <a:p>
          <a:endParaRPr lang="ru-RU"/>
        </a:p>
      </dgm:t>
    </dgm:pt>
    <dgm:pt modelId="{7EFD0EEC-76BA-4E2F-BA50-EF091C15ED88}">
      <dgm:prSet phldrT="[Текст]" custT="1"/>
      <dgm:spPr/>
      <dgm:t>
        <a:bodyPr/>
        <a:lstStyle/>
        <a:p>
          <a:r>
            <a:rPr lang="ru-RU" sz="3200" b="1" dirty="0" smtClean="0">
              <a:solidFill>
                <a:srgbClr val="C00000"/>
              </a:solidFill>
            </a:rPr>
            <a:t>9</a:t>
          </a:r>
          <a:endParaRPr lang="ru-RU" sz="3200" b="1" dirty="0">
            <a:solidFill>
              <a:srgbClr val="C00000"/>
            </a:solidFill>
          </a:endParaRPr>
        </a:p>
      </dgm:t>
    </dgm:pt>
    <dgm:pt modelId="{0788B77E-B0E7-43C6-B086-BAEB7FAE06FD}" type="sibTrans" cxnId="{4D2B663E-790F-47A1-96EE-C8373DCC4104}">
      <dgm:prSet/>
      <dgm:spPr/>
      <dgm:t>
        <a:bodyPr/>
        <a:lstStyle/>
        <a:p>
          <a:endParaRPr lang="ru-RU"/>
        </a:p>
      </dgm:t>
    </dgm:pt>
    <dgm:pt modelId="{371E0FC6-CDDA-4207-9B41-6C721B53D36C}" type="parTrans" cxnId="{4D2B663E-790F-47A1-96EE-C8373DCC4104}">
      <dgm:prSet/>
      <dgm:spPr/>
      <dgm:t>
        <a:bodyPr/>
        <a:lstStyle/>
        <a:p>
          <a:endParaRPr lang="ru-RU"/>
        </a:p>
      </dgm:t>
    </dgm:pt>
    <dgm:pt modelId="{A91B9CDE-C7ED-4A70-87FC-D26E36EBB541}">
      <dgm:prSet/>
      <dgm:spPr/>
      <dgm:t>
        <a:bodyPr/>
        <a:lstStyle/>
        <a:p>
          <a:r>
            <a:rPr lang="ru-RU" smtClean="0"/>
            <a:t>ИПГ предприятий, учреждений, организаций</a:t>
          </a:r>
          <a:endParaRPr lang="ru-RU"/>
        </a:p>
      </dgm:t>
    </dgm:pt>
    <dgm:pt modelId="{680AAFF6-BE86-42F0-AF21-634DBC953B8D}" type="parTrans" cxnId="{CCBCFB23-4BA7-425E-8901-04EC9C4D2F92}">
      <dgm:prSet/>
      <dgm:spPr/>
      <dgm:t>
        <a:bodyPr/>
        <a:lstStyle/>
        <a:p>
          <a:endParaRPr lang="ru-RU"/>
        </a:p>
      </dgm:t>
    </dgm:pt>
    <dgm:pt modelId="{A7255057-4382-425A-A2D4-5EA1C21E4E26}" type="sibTrans" cxnId="{CCBCFB23-4BA7-425E-8901-04EC9C4D2F92}">
      <dgm:prSet/>
      <dgm:spPr/>
      <dgm:t>
        <a:bodyPr/>
        <a:lstStyle/>
        <a:p>
          <a:endParaRPr lang="ru-RU"/>
        </a:p>
      </dgm:t>
    </dgm:pt>
    <dgm:pt modelId="{F20F2EA7-42FA-47E4-BAB8-8ECA91C6190E}">
      <dgm:prSet/>
      <dgm:spPr/>
      <dgm:t>
        <a:bodyPr/>
        <a:lstStyle/>
        <a:p>
          <a:r>
            <a:rPr lang="ru-RU" dirty="0" smtClean="0"/>
            <a:t>ИПГ районной организации ОО «БРСМ»</a:t>
          </a:r>
          <a:endParaRPr lang="ru-RU" dirty="0"/>
        </a:p>
      </dgm:t>
    </dgm:pt>
    <dgm:pt modelId="{F69E6B9E-6AB9-430C-BFA9-1609F308A5EC}" type="parTrans" cxnId="{B9FF2CC5-7EFA-4C2B-BB39-B8E755B0E95C}">
      <dgm:prSet/>
      <dgm:spPr/>
      <dgm:t>
        <a:bodyPr/>
        <a:lstStyle/>
        <a:p>
          <a:endParaRPr lang="ru-RU"/>
        </a:p>
      </dgm:t>
    </dgm:pt>
    <dgm:pt modelId="{DA3787D7-B5E0-4780-8182-9480306C5AF7}" type="sibTrans" cxnId="{B9FF2CC5-7EFA-4C2B-BB39-B8E755B0E95C}">
      <dgm:prSet/>
      <dgm:spPr/>
      <dgm:t>
        <a:bodyPr/>
        <a:lstStyle/>
        <a:p>
          <a:endParaRPr lang="ru-RU"/>
        </a:p>
      </dgm:t>
    </dgm:pt>
    <dgm:pt modelId="{DC9A26EE-D5B7-4D56-B269-31AE07EC4955}">
      <dgm:prSet/>
      <dgm:spPr/>
      <dgm:t>
        <a:bodyPr/>
        <a:lstStyle/>
        <a:p>
          <a:r>
            <a:rPr lang="ru-RU" dirty="0" smtClean="0"/>
            <a:t>сельских исполнительных комитетов </a:t>
          </a:r>
          <a:endParaRPr lang="ru-RU" dirty="0"/>
        </a:p>
      </dgm:t>
    </dgm:pt>
    <dgm:pt modelId="{F1594EA9-BC07-428C-B04F-A9C2A0933C41}" type="sibTrans" cxnId="{B09EFFD1-9E29-47F1-8FD8-25E1DD42CAD9}">
      <dgm:prSet/>
      <dgm:spPr/>
      <dgm:t>
        <a:bodyPr/>
        <a:lstStyle/>
        <a:p>
          <a:endParaRPr lang="ru-RU"/>
        </a:p>
      </dgm:t>
    </dgm:pt>
    <dgm:pt modelId="{F9AEF5A8-530C-4008-B5AE-55996D752E2D}" type="parTrans" cxnId="{B09EFFD1-9E29-47F1-8FD8-25E1DD42CAD9}">
      <dgm:prSet/>
      <dgm:spPr/>
      <dgm:t>
        <a:bodyPr/>
        <a:lstStyle/>
        <a:p>
          <a:endParaRPr lang="ru-RU"/>
        </a:p>
      </dgm:t>
    </dgm:pt>
    <dgm:pt modelId="{F49791DB-5FFD-47F9-98B0-4BF627017F7F}">
      <dgm:prSet/>
      <dgm:spPr/>
      <dgm:t>
        <a:bodyPr/>
        <a:lstStyle/>
        <a:p>
          <a:r>
            <a:rPr lang="ru-RU" dirty="0" smtClean="0"/>
            <a:t>ИПГ </a:t>
          </a:r>
          <a:endParaRPr lang="ru-RU" dirty="0"/>
        </a:p>
      </dgm:t>
    </dgm:pt>
    <dgm:pt modelId="{CCE46FB8-A7F9-4790-98AF-BD17EE8CBD9E}" type="sibTrans" cxnId="{16D21294-5A2F-4CB0-9C96-F05B94DCEE21}">
      <dgm:prSet/>
      <dgm:spPr/>
      <dgm:t>
        <a:bodyPr/>
        <a:lstStyle/>
        <a:p>
          <a:endParaRPr lang="ru-RU"/>
        </a:p>
      </dgm:t>
    </dgm:pt>
    <dgm:pt modelId="{B21D07CB-5380-4C8A-AF26-5AB182E14F89}" type="parTrans" cxnId="{16D21294-5A2F-4CB0-9C96-F05B94DCEE21}">
      <dgm:prSet/>
      <dgm:spPr/>
      <dgm:t>
        <a:bodyPr/>
        <a:lstStyle/>
        <a:p>
          <a:endParaRPr lang="ru-RU"/>
        </a:p>
      </dgm:t>
    </dgm:pt>
    <dgm:pt modelId="{8712B67A-E9BC-43DC-BEF1-97ECDDE35C7F}" type="pres">
      <dgm:prSet presAssocID="{BB3842F6-65FE-4D72-9566-CDE744D82C77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455109B-6322-4B34-B545-A267A53FA9BC}" type="pres">
      <dgm:prSet presAssocID="{7EFD0EEC-76BA-4E2F-BA50-EF091C15ED88}" presName="composite" presStyleCnt="0"/>
      <dgm:spPr/>
      <dgm:t>
        <a:bodyPr/>
        <a:lstStyle/>
        <a:p>
          <a:endParaRPr lang="ru-RU"/>
        </a:p>
      </dgm:t>
    </dgm:pt>
    <dgm:pt modelId="{D6172FAB-36E0-4415-8D50-E8067D9CBE49}" type="pres">
      <dgm:prSet presAssocID="{7EFD0EEC-76BA-4E2F-BA50-EF091C15ED88}" presName="parentText" presStyleLbl="alignNode1" presStyleIdx="0" presStyleCnt="4" custLinFactNeighborX="2330" custLinFactNeighborY="-4844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BE5B80C-5817-4EA3-BD53-0646180C3EEE}" type="pres">
      <dgm:prSet presAssocID="{7EFD0EEC-76BA-4E2F-BA50-EF091C15ED88}" presName="descendantText" presStyleLbl="alignAcc1" presStyleIdx="0" presStyleCnt="4" custScaleY="99999" custLinFactNeighborX="-150" custLinFactNeighborY="-34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400EB10-130F-4A8E-9750-962A3EBF4AB9}" type="pres">
      <dgm:prSet presAssocID="{0788B77E-B0E7-43C6-B086-BAEB7FAE06FD}" presName="sp" presStyleCnt="0"/>
      <dgm:spPr/>
      <dgm:t>
        <a:bodyPr/>
        <a:lstStyle/>
        <a:p>
          <a:endParaRPr lang="ru-RU"/>
        </a:p>
      </dgm:t>
    </dgm:pt>
    <dgm:pt modelId="{9591E80B-3380-4A75-B2BB-084DD87E6159}" type="pres">
      <dgm:prSet presAssocID="{201DD6A8-62B4-4573-BB8A-B751E7E55C47}" presName="composite" presStyleCnt="0"/>
      <dgm:spPr/>
      <dgm:t>
        <a:bodyPr/>
        <a:lstStyle/>
        <a:p>
          <a:endParaRPr lang="ru-RU"/>
        </a:p>
      </dgm:t>
    </dgm:pt>
    <dgm:pt modelId="{C1F6B5F3-109F-48FE-A484-9AEB68860F26}" type="pres">
      <dgm:prSet presAssocID="{201DD6A8-62B4-4573-BB8A-B751E7E55C47}" presName="parentText" presStyleLbl="alignNode1" presStyleIdx="1" presStyleCnt="4" custLinFactNeighborX="-19810" custLinFactNeighborY="904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846005C-1989-4F50-8077-2A7628CF4539}" type="pres">
      <dgm:prSet presAssocID="{201DD6A8-62B4-4573-BB8A-B751E7E55C47}" presName="descendantText" presStyleLbl="alignAcc1" presStyleIdx="1" presStyleCnt="4" custLinFactNeighborX="-150" custLinFactNeighborY="139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7C89216-9B17-44F5-ACF4-B857FF4FBC4A}" type="pres">
      <dgm:prSet presAssocID="{4A78F885-9B93-4ED4-88B0-F5127F1C8E5A}" presName="sp" presStyleCnt="0"/>
      <dgm:spPr/>
      <dgm:t>
        <a:bodyPr/>
        <a:lstStyle/>
        <a:p>
          <a:endParaRPr lang="ru-RU"/>
        </a:p>
      </dgm:t>
    </dgm:pt>
    <dgm:pt modelId="{16106569-B309-45FE-A4AB-7A5CFBEBD27B}" type="pres">
      <dgm:prSet presAssocID="{B6AE131A-1CFC-4CAD-A4FA-0DB2735DFC9D}" presName="composite" presStyleCnt="0"/>
      <dgm:spPr/>
    </dgm:pt>
    <dgm:pt modelId="{845B9CE7-44E0-4ECA-B588-13D9AF5F1590}" type="pres">
      <dgm:prSet presAssocID="{B6AE131A-1CFC-4CAD-A4FA-0DB2735DFC9D}" presName="parentText" presStyleLbl="alignNode1" presStyleIdx="2" presStyleCnt="4" custLinFactNeighborX="0" custLinFactNeighborY="6651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461C075-73C5-464B-9303-1D82AC712717}" type="pres">
      <dgm:prSet presAssocID="{B6AE131A-1CFC-4CAD-A4FA-0DB2735DFC9D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175D3FB-BB7B-4125-9DFF-9024960D7384}" type="pres">
      <dgm:prSet presAssocID="{FA8FB3CC-41A4-4622-9C03-4773E4D2F700}" presName="sp" presStyleCnt="0"/>
      <dgm:spPr/>
    </dgm:pt>
    <dgm:pt modelId="{512ED80A-55F2-49E0-867F-0AD6ED354E03}" type="pres">
      <dgm:prSet presAssocID="{E410D137-0254-45C4-9829-BD11FBB50208}" presName="composite" presStyleCnt="0"/>
      <dgm:spPr/>
    </dgm:pt>
    <dgm:pt modelId="{65F87957-01A4-4F3E-B1FD-B4982D930F02}" type="pres">
      <dgm:prSet presAssocID="{E410D137-0254-45C4-9829-BD11FBB50208}" presName="parentText" presStyleLbl="alignNode1" presStyleIdx="3" presStyleCnt="4" custLinFactNeighborX="0" custLinFactNeighborY="221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15A2EBF-595C-47FA-9276-1EB37D5A9670}" type="pres">
      <dgm:prSet presAssocID="{E410D137-0254-45C4-9829-BD11FBB5020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16D21294-5A2F-4CB0-9C96-F05B94DCEE21}" srcId="{201DD6A8-62B4-4573-BB8A-B751E7E55C47}" destId="{F49791DB-5FFD-47F9-98B0-4BF627017F7F}" srcOrd="0" destOrd="0" parTransId="{B21D07CB-5380-4C8A-AF26-5AB182E14F89}" sibTransId="{CCE46FB8-A7F9-4790-98AF-BD17EE8CBD9E}"/>
    <dgm:cxn modelId="{57ADC96C-C32A-44FA-B8DE-3F255A0F571A}" type="presOf" srcId="{B6AE131A-1CFC-4CAD-A4FA-0DB2735DFC9D}" destId="{845B9CE7-44E0-4ECA-B588-13D9AF5F1590}" srcOrd="0" destOrd="0" presId="urn:microsoft.com/office/officeart/2005/8/layout/chevron2"/>
    <dgm:cxn modelId="{65A3F68D-3FB5-49DF-877C-E4B4A65F32F8}" srcId="{BB3842F6-65FE-4D72-9566-CDE744D82C77}" destId="{201DD6A8-62B4-4573-BB8A-B751E7E55C47}" srcOrd="1" destOrd="0" parTransId="{D6C19474-C9AB-4F36-AAED-C2EC4165BC8A}" sibTransId="{4A78F885-9B93-4ED4-88B0-F5127F1C8E5A}"/>
    <dgm:cxn modelId="{27534C39-85D7-436A-A8EF-C07E91E760E5}" type="presOf" srcId="{BB3842F6-65FE-4D72-9566-CDE744D82C77}" destId="{8712B67A-E9BC-43DC-BEF1-97ECDDE35C7F}" srcOrd="0" destOrd="0" presId="urn:microsoft.com/office/officeart/2005/8/layout/chevron2"/>
    <dgm:cxn modelId="{7A09EB59-699E-46BE-AFFA-9D93D7DC7BE3}" type="presOf" srcId="{E410D137-0254-45C4-9829-BD11FBB50208}" destId="{65F87957-01A4-4F3E-B1FD-B4982D930F02}" srcOrd="0" destOrd="0" presId="urn:microsoft.com/office/officeart/2005/8/layout/chevron2"/>
    <dgm:cxn modelId="{AC6E72BF-3FFC-4500-A107-47683E1E3F5D}" srcId="{7EFD0EEC-76BA-4E2F-BA50-EF091C15ED88}" destId="{2606BBC1-4F60-4BD3-BD0B-CA40993C13DB}" srcOrd="0" destOrd="0" parTransId="{F07F554C-6795-4324-8E21-77504BF0CB51}" sibTransId="{68DE2062-C682-47D6-ABFC-BB24154239D1}"/>
    <dgm:cxn modelId="{4D2B663E-790F-47A1-96EE-C8373DCC4104}" srcId="{BB3842F6-65FE-4D72-9566-CDE744D82C77}" destId="{7EFD0EEC-76BA-4E2F-BA50-EF091C15ED88}" srcOrd="0" destOrd="0" parTransId="{371E0FC6-CDDA-4207-9B41-6C721B53D36C}" sibTransId="{0788B77E-B0E7-43C6-B086-BAEB7FAE06FD}"/>
    <dgm:cxn modelId="{CB3AD06B-C38F-4E83-A346-217A749CFD46}" type="presOf" srcId="{7EFD0EEC-76BA-4E2F-BA50-EF091C15ED88}" destId="{D6172FAB-36E0-4415-8D50-E8067D9CBE49}" srcOrd="0" destOrd="0" presId="urn:microsoft.com/office/officeart/2005/8/layout/chevron2"/>
    <dgm:cxn modelId="{2C958686-4EC4-4B93-A44E-89899D088460}" type="presOf" srcId="{DC9A26EE-D5B7-4D56-B269-31AE07EC4955}" destId="{C846005C-1989-4F50-8077-2A7628CF4539}" srcOrd="0" destOrd="1" presId="urn:microsoft.com/office/officeart/2005/8/layout/chevron2"/>
    <dgm:cxn modelId="{6F9255C6-09E1-4903-A17D-94BDBCC5E288}" type="presOf" srcId="{2606BBC1-4F60-4BD3-BD0B-CA40993C13DB}" destId="{5BE5B80C-5817-4EA3-BD53-0646180C3EEE}" srcOrd="0" destOrd="0" presId="urn:microsoft.com/office/officeart/2005/8/layout/chevron2"/>
    <dgm:cxn modelId="{02B7911E-A014-45C4-B07D-8035D3DCC659}" type="presOf" srcId="{A91B9CDE-C7ED-4A70-87FC-D26E36EBB541}" destId="{A461C075-73C5-464B-9303-1D82AC712717}" srcOrd="0" destOrd="0" presId="urn:microsoft.com/office/officeart/2005/8/layout/chevron2"/>
    <dgm:cxn modelId="{CCBCFB23-4BA7-425E-8901-04EC9C4D2F92}" srcId="{B6AE131A-1CFC-4CAD-A4FA-0DB2735DFC9D}" destId="{A91B9CDE-C7ED-4A70-87FC-D26E36EBB541}" srcOrd="0" destOrd="0" parTransId="{680AAFF6-BE86-42F0-AF21-634DBC953B8D}" sibTransId="{A7255057-4382-425A-A2D4-5EA1C21E4E26}"/>
    <dgm:cxn modelId="{FA9303F6-F3E8-4FB1-873C-6784EC1DD9AD}" type="presOf" srcId="{F20F2EA7-42FA-47E4-BAB8-8ECA91C6190E}" destId="{515A2EBF-595C-47FA-9276-1EB37D5A9670}" srcOrd="0" destOrd="0" presId="urn:microsoft.com/office/officeart/2005/8/layout/chevron2"/>
    <dgm:cxn modelId="{8E837263-9B8F-4DFA-940B-4A80D8E7E17E}" srcId="{BB3842F6-65FE-4D72-9566-CDE744D82C77}" destId="{E410D137-0254-45C4-9829-BD11FBB50208}" srcOrd="3" destOrd="0" parTransId="{BADC11DA-F6CC-411C-8287-CB299A0AA761}" sibTransId="{C08857DB-1B03-4E85-8D9B-BA8765316012}"/>
    <dgm:cxn modelId="{342A5770-80EF-464E-8FC0-54C97AA70FD0}" type="presOf" srcId="{201DD6A8-62B4-4573-BB8A-B751E7E55C47}" destId="{C1F6B5F3-109F-48FE-A484-9AEB68860F26}" srcOrd="0" destOrd="0" presId="urn:microsoft.com/office/officeart/2005/8/layout/chevron2"/>
    <dgm:cxn modelId="{B9FF2CC5-7EFA-4C2B-BB39-B8E755B0E95C}" srcId="{E410D137-0254-45C4-9829-BD11FBB50208}" destId="{F20F2EA7-42FA-47E4-BAB8-8ECA91C6190E}" srcOrd="0" destOrd="0" parTransId="{F69E6B9E-6AB9-430C-BFA9-1609F308A5EC}" sibTransId="{DA3787D7-B5E0-4780-8182-9480306C5AF7}"/>
    <dgm:cxn modelId="{0C6922D3-8024-42A1-82E0-E2832998BC6A}" type="presOf" srcId="{F49791DB-5FFD-47F9-98B0-4BF627017F7F}" destId="{C846005C-1989-4F50-8077-2A7628CF4539}" srcOrd="0" destOrd="0" presId="urn:microsoft.com/office/officeart/2005/8/layout/chevron2"/>
    <dgm:cxn modelId="{98243D1E-C541-4837-B0A2-EFB6C4FC7F92}" srcId="{BB3842F6-65FE-4D72-9566-CDE744D82C77}" destId="{B6AE131A-1CFC-4CAD-A4FA-0DB2735DFC9D}" srcOrd="2" destOrd="0" parTransId="{2813FF85-69BA-4CE3-A357-F3A7199EDC1B}" sibTransId="{FA8FB3CC-41A4-4622-9C03-4773E4D2F700}"/>
    <dgm:cxn modelId="{B09EFFD1-9E29-47F1-8FD8-25E1DD42CAD9}" srcId="{201DD6A8-62B4-4573-BB8A-B751E7E55C47}" destId="{DC9A26EE-D5B7-4D56-B269-31AE07EC4955}" srcOrd="1" destOrd="0" parTransId="{F9AEF5A8-530C-4008-B5AE-55996D752E2D}" sibTransId="{F1594EA9-BC07-428C-B04F-A9C2A0933C41}"/>
    <dgm:cxn modelId="{507389BF-9F85-4F59-AC4D-CD9EC2BCD04B}" type="presParOf" srcId="{8712B67A-E9BC-43DC-BEF1-97ECDDE35C7F}" destId="{A455109B-6322-4B34-B545-A267A53FA9BC}" srcOrd="0" destOrd="0" presId="urn:microsoft.com/office/officeart/2005/8/layout/chevron2"/>
    <dgm:cxn modelId="{AFE39B3D-8A93-4E9E-861F-D0615865F645}" type="presParOf" srcId="{A455109B-6322-4B34-B545-A267A53FA9BC}" destId="{D6172FAB-36E0-4415-8D50-E8067D9CBE49}" srcOrd="0" destOrd="0" presId="urn:microsoft.com/office/officeart/2005/8/layout/chevron2"/>
    <dgm:cxn modelId="{CD67B351-6B87-40E3-A76C-A5273D367BC2}" type="presParOf" srcId="{A455109B-6322-4B34-B545-A267A53FA9BC}" destId="{5BE5B80C-5817-4EA3-BD53-0646180C3EEE}" srcOrd="1" destOrd="0" presId="urn:microsoft.com/office/officeart/2005/8/layout/chevron2"/>
    <dgm:cxn modelId="{9BC3D321-6EEA-42F7-A65D-FB6D8BDDBBF6}" type="presParOf" srcId="{8712B67A-E9BC-43DC-BEF1-97ECDDE35C7F}" destId="{5400EB10-130F-4A8E-9750-962A3EBF4AB9}" srcOrd="1" destOrd="0" presId="urn:microsoft.com/office/officeart/2005/8/layout/chevron2"/>
    <dgm:cxn modelId="{88EF178A-66DB-47C9-BC7A-9012F778646F}" type="presParOf" srcId="{8712B67A-E9BC-43DC-BEF1-97ECDDE35C7F}" destId="{9591E80B-3380-4A75-B2BB-084DD87E6159}" srcOrd="2" destOrd="0" presId="urn:microsoft.com/office/officeart/2005/8/layout/chevron2"/>
    <dgm:cxn modelId="{3F1A158D-8959-45AC-9949-C4D9BFDBDD39}" type="presParOf" srcId="{9591E80B-3380-4A75-B2BB-084DD87E6159}" destId="{C1F6B5F3-109F-48FE-A484-9AEB68860F26}" srcOrd="0" destOrd="0" presId="urn:microsoft.com/office/officeart/2005/8/layout/chevron2"/>
    <dgm:cxn modelId="{A87D9B9D-E433-4306-8D28-9C95F0D8CEDA}" type="presParOf" srcId="{9591E80B-3380-4A75-B2BB-084DD87E6159}" destId="{C846005C-1989-4F50-8077-2A7628CF4539}" srcOrd="1" destOrd="0" presId="urn:microsoft.com/office/officeart/2005/8/layout/chevron2"/>
    <dgm:cxn modelId="{8175D86B-29EE-4E3E-91A6-6C4FF177953E}" type="presParOf" srcId="{8712B67A-E9BC-43DC-BEF1-97ECDDE35C7F}" destId="{97C89216-9B17-44F5-ACF4-B857FF4FBC4A}" srcOrd="3" destOrd="0" presId="urn:microsoft.com/office/officeart/2005/8/layout/chevron2"/>
    <dgm:cxn modelId="{7149F454-E1A3-45D5-B35B-159AD1470530}" type="presParOf" srcId="{8712B67A-E9BC-43DC-BEF1-97ECDDE35C7F}" destId="{16106569-B309-45FE-A4AB-7A5CFBEBD27B}" srcOrd="4" destOrd="0" presId="urn:microsoft.com/office/officeart/2005/8/layout/chevron2"/>
    <dgm:cxn modelId="{E4844C8D-4500-44CC-824F-60C1B4B6FE65}" type="presParOf" srcId="{16106569-B309-45FE-A4AB-7A5CFBEBD27B}" destId="{845B9CE7-44E0-4ECA-B588-13D9AF5F1590}" srcOrd="0" destOrd="0" presId="urn:microsoft.com/office/officeart/2005/8/layout/chevron2"/>
    <dgm:cxn modelId="{673E7079-364A-4FA9-8330-322D631EF9AE}" type="presParOf" srcId="{16106569-B309-45FE-A4AB-7A5CFBEBD27B}" destId="{A461C075-73C5-464B-9303-1D82AC712717}" srcOrd="1" destOrd="0" presId="urn:microsoft.com/office/officeart/2005/8/layout/chevron2"/>
    <dgm:cxn modelId="{B2157B74-551A-498C-93B8-7EE07C50894D}" type="presParOf" srcId="{8712B67A-E9BC-43DC-BEF1-97ECDDE35C7F}" destId="{0175D3FB-BB7B-4125-9DFF-9024960D7384}" srcOrd="5" destOrd="0" presId="urn:microsoft.com/office/officeart/2005/8/layout/chevron2"/>
    <dgm:cxn modelId="{01F92F77-14BC-48D7-AE2B-668CBB22C3C0}" type="presParOf" srcId="{8712B67A-E9BC-43DC-BEF1-97ECDDE35C7F}" destId="{512ED80A-55F2-49E0-867F-0AD6ED354E03}" srcOrd="6" destOrd="0" presId="urn:microsoft.com/office/officeart/2005/8/layout/chevron2"/>
    <dgm:cxn modelId="{4A5D1677-20C4-4899-91F6-B3B91B2E0C5E}" type="presParOf" srcId="{512ED80A-55F2-49E0-867F-0AD6ED354E03}" destId="{65F87957-01A4-4F3E-B1FD-B4982D930F02}" srcOrd="0" destOrd="0" presId="urn:microsoft.com/office/officeart/2005/8/layout/chevron2"/>
    <dgm:cxn modelId="{0D842F5C-46A8-4B3C-8D22-36977118FBB0}" type="presParOf" srcId="{512ED80A-55F2-49E0-867F-0AD6ED354E03}" destId="{515A2EBF-595C-47FA-9276-1EB37D5A967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172FAB-36E0-4415-8D50-E8067D9CBE49}">
      <dsp:nvSpPr>
        <dsp:cNvPr id="0" name=""/>
        <dsp:cNvSpPr/>
      </dsp:nvSpPr>
      <dsp:spPr>
        <a:xfrm rot="5400000">
          <a:off x="-220392" y="247279"/>
          <a:ext cx="1648531" cy="115397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200" b="1" kern="1200" dirty="0" smtClean="0">
              <a:solidFill>
                <a:srgbClr val="C00000"/>
              </a:solidFill>
            </a:rPr>
            <a:t>9</a:t>
          </a:r>
          <a:endParaRPr lang="ru-RU" sz="3200" b="1" kern="1200" dirty="0">
            <a:solidFill>
              <a:srgbClr val="C00000"/>
            </a:solidFill>
          </a:endParaRPr>
        </a:p>
      </dsp:txBody>
      <dsp:txXfrm rot="-5400000">
        <a:off x="26888" y="576985"/>
        <a:ext cx="1153972" cy="494559"/>
      </dsp:txXfrm>
    </dsp:sp>
    <dsp:sp modelId="{5BE5B80C-5817-4EA3-BD53-0646180C3EEE}">
      <dsp:nvSpPr>
        <dsp:cNvPr id="0" name=""/>
        <dsp:cNvSpPr/>
      </dsp:nvSpPr>
      <dsp:spPr>
        <a:xfrm rot="5400000">
          <a:off x="4259362" y="-3116346"/>
          <a:ext cx="1071535" cy="73042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000" kern="1200" dirty="0" smtClean="0"/>
            <a:t>ИПГ районного исполнительного комитета</a:t>
          </a:r>
          <a:endParaRPr lang="ru-RU" sz="3000" kern="1200" dirty="0"/>
        </a:p>
      </dsp:txBody>
      <dsp:txXfrm rot="-5400000">
        <a:off x="1143016" y="52308"/>
        <a:ext cx="7251919" cy="966919"/>
      </dsp:txXfrm>
    </dsp:sp>
    <dsp:sp modelId="{C1F6B5F3-109F-48FE-A484-9AEB68860F26}">
      <dsp:nvSpPr>
        <dsp:cNvPr id="0" name=""/>
        <dsp:cNvSpPr/>
      </dsp:nvSpPr>
      <dsp:spPr>
        <a:xfrm rot="5400000">
          <a:off x="-247279" y="1771287"/>
          <a:ext cx="1648531" cy="1153972"/>
        </a:xfrm>
        <a:prstGeom prst="chevron">
          <a:avLst/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200" b="1" kern="1200" dirty="0" smtClean="0">
              <a:solidFill>
                <a:srgbClr val="C00000"/>
              </a:solidFill>
              <a:effectLst/>
            </a:rPr>
            <a:t>16</a:t>
          </a:r>
          <a:endParaRPr lang="ru-RU" sz="3200" b="1" kern="1200" dirty="0">
            <a:solidFill>
              <a:srgbClr val="C00000"/>
            </a:solidFill>
            <a:effectLst/>
          </a:endParaRPr>
        </a:p>
      </dsp:txBody>
      <dsp:txXfrm rot="-5400000">
        <a:off x="1" y="2100993"/>
        <a:ext cx="1153972" cy="494559"/>
      </dsp:txXfrm>
    </dsp:sp>
    <dsp:sp modelId="{C846005C-1989-4F50-8077-2A7628CF4539}">
      <dsp:nvSpPr>
        <dsp:cNvPr id="0" name=""/>
        <dsp:cNvSpPr/>
      </dsp:nvSpPr>
      <dsp:spPr>
        <a:xfrm rot="5400000">
          <a:off x="4259356" y="-1592341"/>
          <a:ext cx="1071545" cy="73042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000" kern="1200" dirty="0" smtClean="0"/>
            <a:t>ИПГ </a:t>
          </a:r>
          <a:endParaRPr lang="ru-RU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000" kern="1200" dirty="0" smtClean="0"/>
            <a:t>сельских исполнительных комитетов </a:t>
          </a:r>
          <a:endParaRPr lang="ru-RU" sz="3000" kern="1200" dirty="0"/>
        </a:p>
      </dsp:txBody>
      <dsp:txXfrm rot="-5400000">
        <a:off x="1143016" y="1576308"/>
        <a:ext cx="7251918" cy="966927"/>
      </dsp:txXfrm>
    </dsp:sp>
    <dsp:sp modelId="{845B9CE7-44E0-4ECA-B588-13D9AF5F1590}">
      <dsp:nvSpPr>
        <dsp:cNvPr id="0" name=""/>
        <dsp:cNvSpPr/>
      </dsp:nvSpPr>
      <dsp:spPr>
        <a:xfrm rot="5400000">
          <a:off x="-247279" y="3371486"/>
          <a:ext cx="1648531" cy="1153972"/>
        </a:xfrm>
        <a:prstGeom prst="chevron">
          <a:avLst/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200" b="1" kern="12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172</a:t>
          </a:r>
          <a:endParaRPr lang="ru-RU" sz="3200" b="1" kern="1200" dirty="0">
            <a:solidFill>
              <a:srgbClr val="C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-5400000">
        <a:off x="1" y="3701192"/>
        <a:ext cx="1153972" cy="494559"/>
      </dsp:txXfrm>
    </dsp:sp>
    <dsp:sp modelId="{A461C075-73C5-464B-9303-1D82AC712717}">
      <dsp:nvSpPr>
        <dsp:cNvPr id="0" name=""/>
        <dsp:cNvSpPr/>
      </dsp:nvSpPr>
      <dsp:spPr>
        <a:xfrm rot="5400000">
          <a:off x="4270313" y="-101778"/>
          <a:ext cx="1071545" cy="73042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000" kern="1200" smtClean="0"/>
            <a:t>ИПГ предприятий, учреждений, организаций</a:t>
          </a:r>
          <a:endParaRPr lang="ru-RU" sz="3000" kern="1200"/>
        </a:p>
      </dsp:txBody>
      <dsp:txXfrm rot="-5400000">
        <a:off x="1153973" y="3066871"/>
        <a:ext cx="7251918" cy="966927"/>
      </dsp:txXfrm>
    </dsp:sp>
    <dsp:sp modelId="{65F87957-01A4-4F3E-B1FD-B4982D930F02}">
      <dsp:nvSpPr>
        <dsp:cNvPr id="0" name=""/>
        <dsp:cNvSpPr/>
      </dsp:nvSpPr>
      <dsp:spPr>
        <a:xfrm rot="5400000">
          <a:off x="-247279" y="4770942"/>
          <a:ext cx="1648531" cy="1153972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200" b="1" u="none" kern="1200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2</a:t>
          </a:r>
          <a:endParaRPr lang="ru-RU" sz="3200" b="1" u="none" kern="1200" dirty="0">
            <a:solidFill>
              <a:srgbClr val="C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-5400000">
        <a:off x="1" y="5100648"/>
        <a:ext cx="1153972" cy="494559"/>
      </dsp:txXfrm>
    </dsp:sp>
    <dsp:sp modelId="{515A2EBF-595C-47FA-9276-1EB37D5A9670}">
      <dsp:nvSpPr>
        <dsp:cNvPr id="0" name=""/>
        <dsp:cNvSpPr/>
      </dsp:nvSpPr>
      <dsp:spPr>
        <a:xfrm rot="5400000">
          <a:off x="4270313" y="1403678"/>
          <a:ext cx="1071545" cy="73042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3000" kern="1200" dirty="0" smtClean="0"/>
            <a:t>ИПГ районной организации ОО «БРСМ»</a:t>
          </a:r>
          <a:endParaRPr lang="ru-RU" sz="3000" kern="1200" dirty="0"/>
        </a:p>
      </dsp:txBody>
      <dsp:txXfrm rot="-5400000">
        <a:off x="1153973" y="4572328"/>
        <a:ext cx="7251918" cy="9669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tiff>
</file>

<file path=ppt/media/image29.jpeg>
</file>

<file path=ppt/media/image3.jpeg>
</file>

<file path=ppt/media/image4.jpeg>
</file>

<file path=ppt/media/image5.jpeg>
</file>

<file path=ppt/media/image6.jpe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BCC5D-C733-4459-B321-0AAEE28DBC08}" type="datetimeFigureOut">
              <a:rPr lang="ru-RU" smtClean="0"/>
              <a:t>16.12.2015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70CE1-28F2-45C3-98FC-614846C99F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1475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287-D198-49EF-B85F-E63AB7C18FFF}" type="datetime1">
              <a:rPr lang="ru-RU" smtClean="0"/>
              <a:t>16.12.2015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6946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3A2FD-216B-4B37-89F1-37D4DAD16E05}" type="datetime1">
              <a:rPr lang="ru-RU" smtClean="0"/>
              <a:t>16.12.2015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9238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A3CA1-0475-44C8-B2E9-790AF20B6F54}" type="datetime1">
              <a:rPr lang="ru-RU" smtClean="0"/>
              <a:t>16.12.2015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7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B78F0-EB17-4A75-BB3A-A31E9BEBFDBA}" type="datetime1">
              <a:rPr lang="ru-RU" smtClean="0"/>
              <a:t>16.12.2015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4922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605FB-13C8-4DC6-BBCF-142D5BC999E8}" type="datetime1">
              <a:rPr lang="ru-RU" smtClean="0"/>
              <a:t>16.12.2015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3880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C049-2445-4EF5-987E-614398CB45D5}" type="datetime1">
              <a:rPr lang="ru-RU" smtClean="0"/>
              <a:t>16.12.2015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4257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101C4-5704-4EC3-B409-A8141A0C960E}" type="datetime1">
              <a:rPr lang="ru-RU" smtClean="0"/>
              <a:t>16.12.2015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3320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4E1-D361-4497-BC14-A254CC2C69F6}" type="datetime1">
              <a:rPr lang="ru-RU" smtClean="0"/>
              <a:t>16.12.2015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7336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AC004-DE08-4C2D-96F4-D21134DDD77D}" type="datetime1">
              <a:rPr lang="ru-RU" smtClean="0"/>
              <a:t>16.12.2015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2051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B690-26FA-4EAC-BCB3-830D9AB29603}" type="datetime1">
              <a:rPr lang="ru-RU" smtClean="0"/>
              <a:t>16.12.2015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1481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059C0-1F39-4BEA-87E5-A01E9FC3B881}" type="datetime1">
              <a:rPr lang="ru-RU" smtClean="0"/>
              <a:t>16.12.2015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502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B5D89-4160-4409-B8C2-86916307ABB0}" type="datetime1">
              <a:rPr lang="ru-RU" smtClean="0"/>
              <a:t>16.12.2015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BD2C9-64FB-4A0E-9829-F9675B0C3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4988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 descr="G:\№147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9144000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6856" y="2204864"/>
            <a:ext cx="836960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Эффективные формы работы </a:t>
            </a:r>
          </a:p>
          <a:p>
            <a:pPr algn="ctr"/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 обращениями граждан и юридических лиц в</a:t>
            </a:r>
          </a:p>
          <a:p>
            <a:pPr algn="ctr"/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Жлобинском районном исполнительном комитете</a:t>
            </a:r>
            <a:endParaRPr lang="ru-RU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1659" y="5517232"/>
            <a:ext cx="89327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Докладывает: </a:t>
            </a:r>
          </a:p>
          <a:p>
            <a:pPr algn="ctr"/>
            <a:r>
              <a:rPr lang="ru-R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Управляющий делами Жлобинского районного исполнительного комитета</a:t>
            </a:r>
          </a:p>
          <a:p>
            <a:pPr algn="ctr"/>
            <a:r>
              <a:rPr lang="ru-R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Смирнов Руслан Иванович</a:t>
            </a:r>
            <a:endParaRPr lang="ru-R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60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706090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День Совета</a:t>
            </a:r>
            <a:endParaRPr lang="ru-RU" sz="3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18" name="Picture 2" descr="G:\№027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052736"/>
            <a:ext cx="3855413" cy="257027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G:\№274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775196"/>
            <a:ext cx="4023027" cy="267814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1" name="Picture 5" descr="G:\№013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8811" y="3717032"/>
            <a:ext cx="4127645" cy="27517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C:\Users\User\Desktop\d36173045dd6c386755b643160e6283c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8164" y="1052736"/>
            <a:ext cx="4138291" cy="257283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07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«Живой диалог»</a:t>
            </a:r>
            <a:endParaRPr lang="ru-RU" sz="3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 descr="G:\№273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1877" y="3036585"/>
            <a:ext cx="4330603" cy="320072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C:\Users\User\Desktop\den_deputat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072058"/>
            <a:ext cx="4382365" cy="322103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8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User\Desktop\5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695182"/>
            <a:ext cx="7344816" cy="6046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121827" y="116632"/>
            <a:ext cx="71298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latin typeface="Times New Roman" pitchFamily="18" charset="0"/>
                <a:cs typeface="Times New Roman" pitchFamily="18" charset="0"/>
              </a:rPr>
              <a:t>Встречи с жителями микрорайонов города</a:t>
            </a:r>
            <a:endParaRPr lang="ru-RU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730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Схема 3"/>
          <p:cNvGraphicFramePr/>
          <p:nvPr>
            <p:extLst>
              <p:ext uri="{D42A27DB-BD31-4B8C-83A1-F6EECF244321}">
                <p14:modId xmlns:p14="http://schemas.microsoft.com/office/powerpoint/2010/main" val="2621454614"/>
              </p:ext>
            </p:extLst>
          </p:nvPr>
        </p:nvGraphicFramePr>
        <p:xfrm>
          <a:off x="457200" y="685800"/>
          <a:ext cx="8458200" cy="617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0"/>
            <a:ext cx="9144000" cy="685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1" i="0" u="none" strike="noStrike" kern="1200" cap="none" spc="50" normalizeH="0" baseline="0" noProof="0" dirty="0" smtClean="0">
                <a:ln w="11430"/>
                <a:solidFill>
                  <a:srgbClr val="1B1773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uLnTx/>
                <a:uFillTx/>
                <a:latin typeface="Bookman Old Style" pitchFamily="18" charset="0"/>
                <a:ea typeface="+mj-ea"/>
                <a:cs typeface="+mj-cs"/>
              </a:rPr>
              <a:t>Информационно - пропагандистская работа</a:t>
            </a:r>
            <a:endParaRPr kumimoji="0" lang="en-US" sz="2800" b="1" i="0" u="none" strike="noStrike" kern="1200" cap="none" spc="50" normalizeH="0" baseline="0" noProof="0" dirty="0" smtClean="0">
              <a:ln w="11430"/>
              <a:solidFill>
                <a:srgbClr val="1B1773"/>
              </a:solidFill>
              <a:effectLst>
                <a:glow rad="101600">
                  <a:schemeClr val="bg1">
                    <a:alpha val="60000"/>
                  </a:schemeClr>
                </a:glow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uLnTx/>
              <a:uFillTx/>
              <a:latin typeface="Bookman Old Style" pitchFamily="18" charset="0"/>
              <a:ea typeface="+mj-ea"/>
              <a:cs typeface="+mj-cs"/>
            </a:endParaRPr>
          </a:p>
        </p:txBody>
      </p:sp>
      <p:sp>
        <p:nvSpPr>
          <p:cNvPr id="5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739BD2C9-64FB-4A0E-9829-F9675B0C3959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152839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Диаграмма 2"/>
          <p:cNvGraphicFramePr/>
          <p:nvPr>
            <p:extLst>
              <p:ext uri="{D42A27DB-BD31-4B8C-83A1-F6EECF244321}">
                <p14:modId xmlns:p14="http://schemas.microsoft.com/office/powerpoint/2010/main" val="3148758124"/>
              </p:ext>
            </p:extLst>
          </p:nvPr>
        </p:nvGraphicFramePr>
        <p:xfrm>
          <a:off x="533400" y="1371600"/>
          <a:ext cx="81534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0"/>
            <a:ext cx="9144000" cy="1371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rgbClr val="C0504D">
                  <a:tint val="20000"/>
                </a:srgbClr>
              </a:contourClr>
            </a:sp3d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3200" b="1" dirty="0" smtClean="0">
                <a:ln w="11430"/>
                <a:solidFill>
                  <a:srgbClr val="1B1773"/>
                </a:solidFill>
                <a:effectLst>
                  <a:glow rad="101600">
                    <a:sysClr val="window" lastClr="FFFFFF">
                      <a:alpha val="60000"/>
                    </a:sysClr>
                  </a:glow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Bookman Old Style" pitchFamily="18" charset="0"/>
                <a:cs typeface="Arial" pitchFamily="34" charset="0"/>
              </a:rPr>
              <a:t>Вопросы, поступившие  в ходе проведения ИПГ</a:t>
            </a:r>
            <a:endParaRPr kumimoji="0" lang="ru-RU" sz="2600" b="1" i="1" u="none" strike="noStrike" kern="1200" cap="none" spc="50" normalizeH="0" baseline="0" noProof="0" dirty="0" smtClean="0">
              <a:ln w="11430"/>
              <a:solidFill>
                <a:srgbClr val="1B1773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uLnTx/>
              <a:uFillTx/>
              <a:latin typeface="Bookman Old Style" pitchFamily="18" charset="0"/>
            </a:endParaRPr>
          </a:p>
        </p:txBody>
      </p:sp>
      <p:sp>
        <p:nvSpPr>
          <p:cNvPr id="5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739BD2C9-64FB-4A0E-9829-F9675B0C3959}" type="slidenum">
              <a:rPr lang="ru-RU" smtClean="0"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73980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78098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«Горячая телефонная линия»</a:t>
            </a:r>
            <a:endParaRPr lang="ru-RU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</p:spPr>
        <p:txBody>
          <a:bodyPr/>
          <a:lstStyle/>
          <a:p>
            <a:fld id="{739BD2C9-64FB-4A0E-9829-F9675B0C3959}" type="slidenum">
              <a:rPr lang="ru-RU" smtClean="0"/>
              <a:t>15</a:t>
            </a:fld>
            <a:endParaRPr lang="ru-RU" dirty="0"/>
          </a:p>
        </p:txBody>
      </p:sp>
      <p:pic>
        <p:nvPicPr>
          <p:cNvPr id="1026" name="Picture 2" descr="C:\Users\User\Desktop\789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692696"/>
            <a:ext cx="8640960" cy="5832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Овал 4"/>
          <p:cNvSpPr/>
          <p:nvPr/>
        </p:nvSpPr>
        <p:spPr>
          <a:xfrm>
            <a:off x="6588224" y="3501008"/>
            <a:ext cx="1800200" cy="7920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0752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778098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«Линия </a:t>
            </a:r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SMS</a:t>
            </a:r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-сообщений» </a:t>
            </a:r>
            <a:endParaRPr lang="ru-RU" sz="3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267" name="Picture 3" descr="C:\Users\User\Desktop\Безымянный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980728"/>
            <a:ext cx="9015761" cy="5551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</p:spPr>
        <p:txBody>
          <a:bodyPr/>
          <a:lstStyle/>
          <a:p>
            <a:fld id="{739BD2C9-64FB-4A0E-9829-F9675B0C3959}" type="slidenum">
              <a:rPr lang="ru-RU" smtClean="0"/>
              <a:t>16</a:t>
            </a:fld>
            <a:endParaRPr lang="ru-RU" dirty="0"/>
          </a:p>
        </p:txBody>
      </p:sp>
      <p:pic>
        <p:nvPicPr>
          <p:cNvPr id="1026" name="Picture 2" descr="C:\Users\User\Desktop\155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273" y="3828715"/>
            <a:ext cx="4801983" cy="1616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38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3752"/>
            <a:ext cx="8229600" cy="998984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Общественная приемная </a:t>
            </a:r>
            <a:r>
              <a:rPr lang="ru-RU" sz="2400" b="1" dirty="0" err="1" smtClean="0">
                <a:latin typeface="Times New Roman" pitchFamily="18" charset="0"/>
                <a:cs typeface="Times New Roman" pitchFamily="18" charset="0"/>
              </a:rPr>
              <a:t>Жлобинской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 районной общественной организации «Белая </a:t>
            </a: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Р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усь»</a:t>
            </a:r>
            <a:endParaRPr lang="ru-RU" sz="24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User\Desktop\12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96752"/>
            <a:ext cx="4133083" cy="2839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17</a:t>
            </a:fld>
            <a:endParaRPr lang="ru-RU"/>
          </a:p>
        </p:txBody>
      </p:sp>
      <p:pic>
        <p:nvPicPr>
          <p:cNvPr id="1027" name="Picture 3" descr="C:\Users\User\Desktop\48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2596" y="1196752"/>
            <a:ext cx="4673616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66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User\Desktop\Безымянный1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32" y="3068960"/>
            <a:ext cx="4468656" cy="3024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691680" y="188640"/>
            <a:ext cx="6528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Публикации в районной газете «Новы </a:t>
            </a:r>
            <a:r>
              <a:rPr lang="ru-RU" sz="2400" b="1" dirty="0" err="1" smtClean="0">
                <a:latin typeface="Times New Roman" pitchFamily="18" charset="0"/>
                <a:cs typeface="Times New Roman" pitchFamily="18" charset="0"/>
              </a:rPr>
              <a:t>дзень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»</a:t>
            </a:r>
            <a:endParaRPr lang="ru-RU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18</a:t>
            </a:fld>
            <a:endParaRPr lang="ru-RU"/>
          </a:p>
        </p:txBody>
      </p:sp>
      <p:pic>
        <p:nvPicPr>
          <p:cNvPr id="5" name="Picture 2" descr="C:\Users\User\Desktop\45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647" y="764704"/>
            <a:ext cx="4353353" cy="388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8723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2290" name="Picture 2" descr="C:\Users\User\Desktop\Безымянный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764704"/>
            <a:ext cx="8640960" cy="5776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95536" y="188640"/>
            <a:ext cx="8286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smtClean="0">
                <a:latin typeface="Times New Roman" pitchFamily="18" charset="0"/>
                <a:cs typeface="Times New Roman" pitchFamily="18" charset="0"/>
              </a:rPr>
              <a:t>Информация о приеме граждан на официальном сайте райисполкома</a:t>
            </a:r>
            <a:endParaRPr lang="ru-RU" sz="2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Овал 1"/>
          <p:cNvSpPr/>
          <p:nvPr/>
        </p:nvSpPr>
        <p:spPr>
          <a:xfrm>
            <a:off x="6680760" y="3861048"/>
            <a:ext cx="1584176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6516216" y="6448251"/>
            <a:ext cx="2133600" cy="365125"/>
          </a:xfrm>
        </p:spPr>
        <p:txBody>
          <a:bodyPr/>
          <a:lstStyle/>
          <a:p>
            <a:fld id="{739BD2C9-64FB-4A0E-9829-F9675B0C3959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264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952128"/>
            <a:ext cx="5770984" cy="254888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Площадь: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2100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кв.км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.;</a:t>
            </a:r>
          </a:p>
          <a:p>
            <a:pPr marL="0" indent="0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Численность населения: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102.1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тыс.чел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.;</a:t>
            </a:r>
          </a:p>
          <a:p>
            <a:pPr marL="0" indent="0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      в г. Жлобине: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75.7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тыс.чел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.;</a:t>
            </a:r>
          </a:p>
          <a:p>
            <a:pPr marL="0" indent="0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      в сельской местности: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26.4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тыс.чел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pPr marL="0" indent="0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Сельских советов: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16.</a:t>
            </a:r>
          </a:p>
          <a:p>
            <a:pPr marL="0" indent="0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Субъектов малого и среднего предпринимательства: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644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Индивидуальных предпринимателей: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1242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Промышленный комплекс района: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14 предприятий.</a:t>
            </a:r>
          </a:p>
          <a:p>
            <a:pPr marL="0" indent="0">
              <a:buNone/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ru-RU" sz="24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9" name="Picture 3" descr="G:\_DSC781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476672"/>
            <a:ext cx="2703444" cy="35283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pic>
        <p:nvPicPr>
          <p:cNvPr id="4100" name="Picture 4" descr="C:\Users\User\Desktop\186041_origin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974820"/>
            <a:ext cx="3744416" cy="21904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  <p:pic>
        <p:nvPicPr>
          <p:cNvPr id="4101" name="Picture 5" descr="G:\№412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28964">
            <a:off x="5011110" y="4398678"/>
            <a:ext cx="3494295" cy="19973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2</a:t>
            </a:fld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2728762" y="97468"/>
            <a:ext cx="33554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latin typeface="Times New Roman" pitchFamily="18" charset="0"/>
                <a:cs typeface="Times New Roman" pitchFamily="18" charset="0"/>
              </a:rPr>
              <a:t>Жлобинский район</a:t>
            </a:r>
            <a:endParaRPr lang="ru-RU" sz="28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309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:\3C0A207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080" y="3768424"/>
            <a:ext cx="4243392" cy="28289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User\Desktop\1.t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768424"/>
            <a:ext cx="4242213" cy="28289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15616" y="116632"/>
            <a:ext cx="6974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Заседание районного исполнительного комитета</a:t>
            </a:r>
            <a:endParaRPr lang="ru-RU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6553200" y="6520259"/>
            <a:ext cx="2133600" cy="365125"/>
          </a:xfrm>
        </p:spPr>
        <p:txBody>
          <a:bodyPr/>
          <a:lstStyle/>
          <a:p>
            <a:fld id="{739BD2C9-64FB-4A0E-9829-F9675B0C3959}" type="slidenum">
              <a:rPr lang="ru-RU" smtClean="0"/>
              <a:t>20</a:t>
            </a:fld>
            <a:endParaRPr lang="ru-RU" dirty="0"/>
          </a:p>
        </p:txBody>
      </p:sp>
      <p:pic>
        <p:nvPicPr>
          <p:cNvPr id="2051" name="Picture 3" descr="C:\Users\User\Desktop\№1478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901" y="764704"/>
            <a:ext cx="7706531" cy="30243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0965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 descr="G:\№147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9144000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6856" y="2204864"/>
            <a:ext cx="836960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Эффективные формы работы </a:t>
            </a:r>
          </a:p>
          <a:p>
            <a:pPr algn="ctr"/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 обращениями граждан и юридических лиц в</a:t>
            </a:r>
          </a:p>
          <a:p>
            <a:pPr algn="ctr"/>
            <a:r>
              <a:rPr lang="ru-RU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Жлобинском районном исполнительном комитете</a:t>
            </a:r>
            <a:endParaRPr lang="ru-RU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1659" y="5517232"/>
            <a:ext cx="89327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Докладывает: </a:t>
            </a:r>
          </a:p>
          <a:p>
            <a:pPr algn="ctr"/>
            <a:r>
              <a:rPr lang="ru-R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Управляющий делами Жлобинского районного исполнительного комитета</a:t>
            </a:r>
          </a:p>
          <a:p>
            <a:pPr algn="ctr"/>
            <a:r>
              <a:rPr lang="ru-R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Смирнов Руслан Иванович</a:t>
            </a:r>
            <a:endParaRPr lang="ru-R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182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/>
          <p:cNvGraphicFramePr/>
          <p:nvPr>
            <p:extLst>
              <p:ext uri="{D42A27DB-BD31-4B8C-83A1-F6EECF244321}">
                <p14:modId xmlns:p14="http://schemas.microsoft.com/office/powerpoint/2010/main" val="1492171555"/>
              </p:ext>
            </p:extLst>
          </p:nvPr>
        </p:nvGraphicFramePr>
        <p:xfrm>
          <a:off x="611560" y="332656"/>
          <a:ext cx="7992888" cy="58326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68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-90264"/>
            <a:ext cx="8229600" cy="1143000"/>
          </a:xfrm>
        </p:spPr>
        <p:txBody>
          <a:bodyPr>
            <a:normAutofit/>
          </a:bodyPr>
          <a:lstStyle/>
          <a:p>
            <a:r>
              <a:rPr lang="ru-R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Прием граждан и юридических лиц руководством</a:t>
            </a:r>
            <a:br>
              <a:rPr lang="ru-R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r>
              <a:rPr lang="ru-R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Жлобинского районного исполнительного комитета</a:t>
            </a:r>
            <a:endParaRPr lang="ru-R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2" name="Picture 2" descr="G:\3C0A489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1" y="980728"/>
            <a:ext cx="7992887" cy="53285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150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er\Desktop\23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871" y="237703"/>
            <a:ext cx="8788617" cy="6215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2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7305043"/>
              </p:ext>
            </p:extLst>
          </p:nvPr>
        </p:nvGraphicFramePr>
        <p:xfrm>
          <a:off x="1475656" y="980728"/>
          <a:ext cx="6192688" cy="5709312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4248472"/>
                <a:gridCol w="1944216"/>
              </a:tblGrid>
              <a:tr h="338947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Фамилия, имя, отчество, должность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День и время приема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</a:tr>
              <a:tr h="616692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Науменко </a:t>
                      </a:r>
                      <a:endParaRPr lang="ru-RU" sz="100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Иван Анатольевич,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председатель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райисполкома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вторая и четвертая среда </a:t>
                      </a: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месяца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8-00 до 13-00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</a:tr>
              <a:tr h="58010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err="1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Косюков</a:t>
                      </a:r>
                      <a:endParaRPr lang="ru-RU" sz="100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Михаил Васильевич,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председатель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районного Совета </a:t>
                      </a: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депутатов</a:t>
                      </a:r>
                      <a:endParaRPr lang="ru-RU" sz="1000" dirty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вторая и третья среда </a:t>
                      </a: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месяца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8-00 до 13-00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</a:tr>
              <a:tr h="832426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Денисенко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Сергей  Федорович,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первый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заместитель председателя</a:t>
                      </a: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, начальник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управления сельского хозяйства и продовольствия райисполкома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ru-RU" sz="100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первая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, третья и пятая </a:t>
                      </a: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среда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месяца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8-00 до 13-00</a:t>
                      </a:r>
                    </a:p>
                    <a:p>
                      <a:pPr marL="45720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 </a:t>
                      </a:r>
                    </a:p>
                    <a:p>
                      <a:pPr marL="45720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 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</a:tr>
              <a:tr h="67124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Барановский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Андрей Анатольевич,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заместитель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председателя райисполкома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ru-RU" sz="100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среда</a:t>
                      </a:r>
                      <a:endParaRPr lang="ru-RU" sz="1000" dirty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 8-00 до 13-00</a:t>
                      </a:r>
                    </a:p>
                    <a:p>
                      <a:pPr marL="45720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 </a:t>
                      </a:r>
                    </a:p>
                    <a:p>
                      <a:pPr marL="45720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 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</a:tr>
              <a:tr h="647689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err="1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Аслюк</a:t>
                      </a:r>
                      <a:endParaRPr lang="ru-RU" sz="1000" dirty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Игорь </a:t>
                      </a: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Святославович,</a:t>
                      </a:r>
                    </a:p>
                    <a:p>
                      <a:pPr marL="45720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заместитель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председателя райисполкома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среда  </a:t>
                      </a:r>
                      <a:endParaRPr lang="ru-RU" sz="100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8-00 до 13-00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</a:tr>
              <a:tr h="54231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err="1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Сурунович</a:t>
                      </a:r>
                      <a:endParaRPr lang="ru-RU" sz="100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Виктор Степанович,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заместитель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председателя райисполкома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вторник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8-00 до 13-00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</a:tr>
              <a:tr h="54231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err="1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Костейков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endParaRPr lang="ru-RU" sz="100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Виктор Алексеевич,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заместитель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председателя райисполкома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четверг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8-00 до 13-00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</a:tr>
              <a:tr h="764851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Смирнов </a:t>
                      </a:r>
                      <a:endParaRPr lang="ru-RU" sz="100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Руслан Иванович,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управляющий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делами райисполкома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пятница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 </a:t>
                      </a:r>
                      <a:r>
                        <a:rPr lang="ru-RU" sz="100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8-00 до 13-00</a:t>
                      </a:r>
                      <a:endParaRPr lang="ru-RU" sz="1000" dirty="0">
                        <a:effectLst/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34190" marR="34190" marT="0" marB="0" anchor="ctr"/>
                </a:tc>
              </a:tr>
            </a:tbl>
          </a:graphicData>
        </a:graphic>
      </p:graphicFrame>
      <p:sp>
        <p:nvSpPr>
          <p:cNvPr id="5" name="Прямоугольник 4"/>
          <p:cNvSpPr/>
          <p:nvPr/>
        </p:nvSpPr>
        <p:spPr>
          <a:xfrm>
            <a:off x="827584" y="-14610"/>
            <a:ext cx="74888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latin typeface="Times New Roman" pitchFamily="18" charset="0"/>
                <a:cs typeface="Times New Roman" pitchFamily="18" charset="0"/>
              </a:rPr>
              <a:t>График приема граждан и юридических лиц по личным вопросам руководством Жлобинского райисполкома и председателем Жлобинского районного Совета </a:t>
            </a:r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депутатов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853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ser\Desktop\2 - 0001.t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47128"/>
            <a:ext cx="4302323" cy="5774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User\Desktop\2 - 0002.t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88640"/>
            <a:ext cx="4410990" cy="5688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408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latin typeface="Times New Roman" pitchFamily="18" charset="0"/>
                <a:cs typeface="Times New Roman" pitchFamily="18" charset="0"/>
              </a:rPr>
              <a:t>Выездные приемы граждан руководством райисполкома и структурных подразделений</a:t>
            </a:r>
            <a:endParaRPr lang="ru-RU" sz="28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70" name="Picture 2" descr="G:\№873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53" y="1340768"/>
            <a:ext cx="3974147" cy="24482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Right"/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pic>
        <p:nvPicPr>
          <p:cNvPr id="7171" name="Picture 3" descr="G:\№504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4032" y="1340769"/>
            <a:ext cx="3788408" cy="24482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Left"/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graphicFrame>
        <p:nvGraphicFramePr>
          <p:cNvPr id="7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2468881"/>
              </p:ext>
            </p:extLst>
          </p:nvPr>
        </p:nvGraphicFramePr>
        <p:xfrm>
          <a:off x="2735796" y="4221088"/>
          <a:ext cx="3672408" cy="2448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129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720080"/>
          </a:xfrm>
        </p:spPr>
        <p:txBody>
          <a:bodyPr>
            <a:noAutofit/>
          </a:bodyPr>
          <a:lstStyle/>
          <a:p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«Прямые телефонные линии» с руководством района</a:t>
            </a:r>
            <a:endParaRPr lang="ru-RU" sz="2400" b="1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Диаграмма 3"/>
          <p:cNvGraphicFramePr/>
          <p:nvPr>
            <p:extLst>
              <p:ext uri="{D42A27DB-BD31-4B8C-83A1-F6EECF244321}">
                <p14:modId xmlns:p14="http://schemas.microsoft.com/office/powerpoint/2010/main" val="546211776"/>
              </p:ext>
            </p:extLst>
          </p:nvPr>
        </p:nvGraphicFramePr>
        <p:xfrm>
          <a:off x="4860032" y="867718"/>
          <a:ext cx="3984104" cy="4264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194" name="Picture 2" descr="G:\3C0A168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23" y="836712"/>
            <a:ext cx="4386393" cy="29242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9099759"/>
              </p:ext>
            </p:extLst>
          </p:nvPr>
        </p:nvGraphicFramePr>
        <p:xfrm>
          <a:off x="1010651" y="3861048"/>
          <a:ext cx="3024336" cy="2836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BD2C9-64FB-4A0E-9829-F9675B0C395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168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412</Words>
  <Application>Microsoft Office PowerPoint</Application>
  <PresentationFormat>Экран (4:3)</PresentationFormat>
  <Paragraphs>125</Paragraphs>
  <Slides>21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2" baseType="lpstr">
      <vt:lpstr>Тема Office</vt:lpstr>
      <vt:lpstr>Презентация PowerPoint</vt:lpstr>
      <vt:lpstr>Презентация PowerPoint</vt:lpstr>
      <vt:lpstr>Презентация PowerPoint</vt:lpstr>
      <vt:lpstr>Прием граждан и юридических лиц руководством Жлобинского районного исполнительного комитета</vt:lpstr>
      <vt:lpstr>Презентация PowerPoint</vt:lpstr>
      <vt:lpstr>Презентация PowerPoint</vt:lpstr>
      <vt:lpstr>Презентация PowerPoint</vt:lpstr>
      <vt:lpstr>Выездные приемы граждан руководством райисполкома и структурных подразделений</vt:lpstr>
      <vt:lpstr>«Прямые телефонные линии» с руководством района</vt:lpstr>
      <vt:lpstr>День Совета</vt:lpstr>
      <vt:lpstr>«Живой диалог»</vt:lpstr>
      <vt:lpstr>Презентация PowerPoint</vt:lpstr>
      <vt:lpstr>Презентация PowerPoint</vt:lpstr>
      <vt:lpstr>Презентация PowerPoint</vt:lpstr>
      <vt:lpstr>«Горячая телефонная линия»</vt:lpstr>
      <vt:lpstr>«Линия SMS-сообщений» </vt:lpstr>
      <vt:lpstr>Общественная приемная Жлобинской районной общественной организации «Белая Русь»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Виталий</dc:creator>
  <cp:lastModifiedBy>Виталий</cp:lastModifiedBy>
  <cp:revision>76</cp:revision>
  <dcterms:created xsi:type="dcterms:W3CDTF">2015-12-14T13:43:42Z</dcterms:created>
  <dcterms:modified xsi:type="dcterms:W3CDTF">2015-12-16T13:47:31Z</dcterms:modified>
</cp:coreProperties>
</file>

<file path=docProps/thumbnail.jpeg>
</file>